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1" r:id="rId4"/>
    <p:sldMasterId id="21474837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BF46C47-B002-4997-A869-7F367C161A09}">
  <a:tblStyle styleId="{DBF46C47-B002-4997-A869-7F367C161A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Thin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29" Type="http://schemas.openxmlformats.org/officeDocument/2006/relationships/font" Target="fonts/RobotoThin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798271ca2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798271ca2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5798271ca2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5798271ca2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798271ca2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798271ca2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798271ca2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798271ca2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798271ca2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798271ca2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798271ca2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798271ca2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5798271ca2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5798271ca2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798271ca2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798271ca2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798271ca2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798271ca2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798271ca2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798271ca2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5798271c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5798271c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shutterstock_304864298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798271ca2_0_4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6" name="Google Shape;2106;g5798271c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g5798271ca2_0_4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798271ca2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798271ca2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798271ca2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798271ca2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798271ca2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798271ca2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5798271ca2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5798271ca2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5798271ca2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5798271ca2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3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215.png"/><Relationship Id="rId8" Type="http://schemas.openxmlformats.org/officeDocument/2006/relationships/image" Target="../media/image18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210.png"/><Relationship Id="rId6" Type="http://schemas.openxmlformats.org/officeDocument/2006/relationships/image" Target="../media/image20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5" Type="http://schemas.openxmlformats.org/officeDocument/2006/relationships/image" Target="../media/image192.png"/><Relationship Id="rId6" Type="http://schemas.openxmlformats.org/officeDocument/2006/relationships/image" Target="../media/image194.png"/><Relationship Id="rId7" Type="http://schemas.openxmlformats.org/officeDocument/2006/relationships/image" Target="../media/image196.png"/><Relationship Id="rId8" Type="http://schemas.openxmlformats.org/officeDocument/2006/relationships/image" Target="../media/image19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9.png"/><Relationship Id="rId3" Type="http://schemas.openxmlformats.org/officeDocument/2006/relationships/image" Target="../media/image224.png"/><Relationship Id="rId4" Type="http://schemas.openxmlformats.org/officeDocument/2006/relationships/image" Target="../media/image200.png"/><Relationship Id="rId9" Type="http://schemas.openxmlformats.org/officeDocument/2006/relationships/image" Target="../media/image20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25.png"/><Relationship Id="rId8" Type="http://schemas.openxmlformats.org/officeDocument/2006/relationships/image" Target="../media/image20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4.png"/><Relationship Id="rId3" Type="http://schemas.openxmlformats.org/officeDocument/2006/relationships/image" Target="../media/image20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6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6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6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96.png"/><Relationship Id="rId6" Type="http://schemas.openxmlformats.org/officeDocument/2006/relationships/image" Target="../media/image4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67.png"/><Relationship Id="rId6" Type="http://schemas.openxmlformats.org/officeDocument/2006/relationships/image" Target="../media/image109.png"/><Relationship Id="rId7" Type="http://schemas.openxmlformats.org/officeDocument/2006/relationships/image" Target="../media/image5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Relationship Id="rId4" Type="http://schemas.openxmlformats.org/officeDocument/2006/relationships/image" Target="../media/image99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1.png"/><Relationship Id="rId4" Type="http://schemas.openxmlformats.org/officeDocument/2006/relationships/image" Target="../media/image69.png"/><Relationship Id="rId5" Type="http://schemas.openxmlformats.org/officeDocument/2006/relationships/image" Target="../media/image98.png"/><Relationship Id="rId6" Type="http://schemas.openxmlformats.org/officeDocument/2006/relationships/image" Target="../media/image65.png"/><Relationship Id="rId7" Type="http://schemas.openxmlformats.org/officeDocument/2006/relationships/image" Target="../media/image83.png"/><Relationship Id="rId8" Type="http://schemas.openxmlformats.org/officeDocument/2006/relationships/image" Target="../media/image6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104.png"/><Relationship Id="rId7" Type="http://schemas.openxmlformats.org/officeDocument/2006/relationships/image" Target="../media/image75.png"/><Relationship Id="rId8" Type="http://schemas.openxmlformats.org/officeDocument/2006/relationships/image" Target="../media/image7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Relationship Id="rId5" Type="http://schemas.openxmlformats.org/officeDocument/2006/relationships/image" Target="../media/image86.png"/><Relationship Id="rId6" Type="http://schemas.openxmlformats.org/officeDocument/2006/relationships/image" Target="../media/image91.png"/><Relationship Id="rId7" Type="http://schemas.openxmlformats.org/officeDocument/2006/relationships/image" Target="../media/image85.png"/><Relationship Id="rId8" Type="http://schemas.openxmlformats.org/officeDocument/2006/relationships/image" Target="../media/image8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0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6.png"/><Relationship Id="rId3" Type="http://schemas.openxmlformats.org/officeDocument/2006/relationships/image" Target="../media/image1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1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1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2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2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47.png"/><Relationship Id="rId4" Type="http://schemas.openxmlformats.org/officeDocument/2006/relationships/image" Target="../media/image12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47.png"/><Relationship Id="rId4" Type="http://schemas.openxmlformats.org/officeDocument/2006/relationships/image" Target="../media/image15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27.png"/><Relationship Id="rId4" Type="http://schemas.openxmlformats.org/officeDocument/2006/relationships/image" Target="../media/image14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45.png"/><Relationship Id="rId4" Type="http://schemas.openxmlformats.org/officeDocument/2006/relationships/image" Target="../media/image12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5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7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43.png"/><Relationship Id="rId4" Type="http://schemas.openxmlformats.org/officeDocument/2006/relationships/image" Target="../media/image140.png"/><Relationship Id="rId5" Type="http://schemas.openxmlformats.org/officeDocument/2006/relationships/image" Target="../media/image144.png"/><Relationship Id="rId6" Type="http://schemas.openxmlformats.org/officeDocument/2006/relationships/image" Target="../media/image14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74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59.png"/><Relationship Id="rId4" Type="http://schemas.openxmlformats.org/officeDocument/2006/relationships/image" Target="../media/image197.png"/><Relationship Id="rId5" Type="http://schemas.openxmlformats.org/officeDocument/2006/relationships/image" Target="../media/image16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4.png"/><Relationship Id="rId5" Type="http://schemas.openxmlformats.org/officeDocument/2006/relationships/image" Target="../media/image163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2.png"/><Relationship Id="rId7" Type="http://schemas.openxmlformats.org/officeDocument/2006/relationships/image" Target="../media/image18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71.png"/><Relationship Id="rId4" Type="http://schemas.openxmlformats.org/officeDocument/2006/relationships/image" Target="../media/image173.png"/><Relationship Id="rId5" Type="http://schemas.openxmlformats.org/officeDocument/2006/relationships/image" Target="../media/image22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5.png"/><Relationship Id="rId3" Type="http://schemas.openxmlformats.org/officeDocument/2006/relationships/image" Target="../media/image177.png"/><Relationship Id="rId4" Type="http://schemas.openxmlformats.org/officeDocument/2006/relationships/image" Target="../media/image176.png"/><Relationship Id="rId5" Type="http://schemas.openxmlformats.org/officeDocument/2006/relationships/image" Target="../media/image221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6" name="Google Shape;189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7" name="Google Shape;189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8" name="Google Shape;1898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2" name="Google Shape;1912;p10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2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2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2" name="Google Shape;192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3" name="Google Shape;192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4" name="Google Shape;1924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0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0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0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0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1" name="Google Shape;194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3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3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2" name="Google Shape;195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3" name="Google Shape;195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4" name="Google Shape;1954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1" name="Google Shape;197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82" name="Google Shape;1982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3" name="Google Shape;1983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4" name="Google Shape;1984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1" name="Google Shape;2001;p10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5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5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05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12" name="Google Shape;201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4" name="Google Shape;201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9" name="Google Shape;2019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1" name="Google Shape;2021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5" name="Google Shape;2025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7" name="Google Shape;2027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31" name="Google Shape;2031;p10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6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6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6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0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4" name="Google Shape;2044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45" name="Google Shape;2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47" name="Google Shape;2047;p10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1" name="Google Shape;2051;p10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Google Shape;2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56" name="Google Shape;2056;p11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7" name="Google Shape;2057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1" name="Google Shape;2061;p11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1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1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6" name="Google Shape;2066;p11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7" name="Google Shape;2067;p11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1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1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2" name="Google Shape;2072;p11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3" name="Google Shape;2073;p11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1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1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1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5" name="Google Shape;10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6" name="Google Shape;1066;p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7" name="Google Shape;1067;p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8" name="Google Shape;1068;p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9" name="Google Shape;10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6" name="Google Shape;1076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8" name="Google Shape;1078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79" name="Google Shape;10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5" name="Google Shape;10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89" name="Google Shape;10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3" name="Google Shape;109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9" name="Google Shape;1099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00" name="Google Shape;1100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4" name="Google Shape;110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8" name="Google Shape;1108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2" name="Google Shape;1112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4" name="Google Shape;111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9" name="Google Shape;1119;p6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0" name="Google Shape;1120;p6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22" name="Google Shape;1122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8" name="Google Shape;1128;p6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6" name="Google Shape;11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7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7" name="Google Shape;1147;p7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3" name="Google Shape;1153;p7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54" name="Google Shape;115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7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7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5" name="Google Shape;116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8" name="Google Shape;11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7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0" name="Google Shape;1170;p7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7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2" name="Google Shape;117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3" name="Google Shape;1173;p7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4" name="Google Shape;117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0" name="Google Shape;11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2" name="Google Shape;118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87" name="Google Shape;11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8" name="Google Shape;1188;p7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7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1" name="Google Shape;119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0" name="Google Shape;1200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1" name="Google Shape;1201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02" name="Google Shape;120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05" name="Google Shape;120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8" name="Google Shape;120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11" name="Google Shape;121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7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4" name="Google Shape;1214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8" name="Google Shape;1218;p7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4" name="Google Shape;122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6" name="Google Shape;122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7" name="Google Shape;1227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8" name="Google Shape;122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31" name="Google Shape;123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34" name="Google Shape;123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7" name="Google Shape;123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7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4" name="Google Shape;1244;p7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5" name="Google Shape;1245;p7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6" name="Google Shape;1246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7" name="Google Shape;124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4" name="Google Shape;1254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55" name="Google Shape;125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7" name="Google Shape;1257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58" name="Google Shape;1258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78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64" name="Google Shape;126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7" name="Google Shape;1267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8" name="Google Shape;12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72" name="Google Shape;12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6" name="Google Shape;127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0" name="Google Shape;128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7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3" name="Google Shape;1283;p7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7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5" name="Google Shape;1285;p7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6" name="Google Shape;1286;p7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0" name="Google Shape;129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1" name="Google Shape;129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4" name="Google Shape;129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7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0" name="Google Shape;13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4" name="Google Shape;13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8" name="Google Shape;130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2" name="Google Shape;131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5" name="Google Shape;131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6" name="Google Shape;131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7" name="Google Shape;131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8" name="Google Shape;1318;p7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9" name="Google Shape;1319;p7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79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9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7" name="Google Shape;132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9" name="Google Shape;132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0" name="Google Shape;133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80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5" name="Google Shape;133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6" name="Google Shape;13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9" name="Google Shape;133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0" name="Google Shape;134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7" name="Google Shape;134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8" name="Google Shape;134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0" name="Google Shape;1350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2" name="Google Shape;135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80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80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8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8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80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3" name="Google Shape;136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5" name="Google Shape;136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6" name="Google Shape;1366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67" name="Google Shape;13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81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2" name="Google Shape;13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81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77" name="Google Shape;13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81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2" name="Google Shape;13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81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87" name="Google Shape;13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81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" name="Google Shape;1391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2" name="Google Shape;13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81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97" name="Google Shape;139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81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3" name="Google Shape;140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5" name="Google Shape;140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8" name="Google Shape;140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8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3" name="Google Shape;141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8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8" name="Google Shape;141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8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82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82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82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82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9" name="Google Shape;144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1" name="Google Shape;145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2" name="Google Shape;145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54" name="Google Shape;145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8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7" name="Google Shape;145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9" name="Google Shape;145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8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3" name="Google Shape;146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64" name="Google Shape;146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8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9" name="Google Shape;146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8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83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83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2" name="Google Shape;148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3" name="Google Shape;148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84" name="Google Shape;14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83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9" name="Google Shape;14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83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5" name="Google Shape;149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98" name="Google Shape;1498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99" name="Google Shape;149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1" name="Google Shape;1501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4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3" name="Google Shape;1503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04" name="Google Shape;1504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5" name="Google Shape;1505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4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8" name="Google Shape;1508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09" name="Google Shape;150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1" name="Google Shape;1511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84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8" name="Google Shape;151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0" name="Google Shape;152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21" name="Google Shape;1521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22" name="Google Shape;152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8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8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7" name="Google Shape;1527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8" name="Google Shape;1528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8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8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5" name="Google Shape;1535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7" name="Google Shape;153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9" name="Google Shape;1539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6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86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86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6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6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4" name="Google Shape;156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2" name="Google Shape;1572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0" name="Google Shape;1580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0" name="Google Shape;15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8" name="Google Shape;15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89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8" name="Google Shape;1608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5" name="Google Shape;1615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6" name="Google Shape;161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7" name="Google Shape;161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8" name="Google Shape;1618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5" name="Google Shape;1625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4" name="Google Shape;1634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5" name="Google Shape;1635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6" name="Google Shape;163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4" name="Google Shape;1644;p9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2"/>
          <p:cNvSpPr txBox="1"/>
          <p:nvPr>
            <p:ph idx="3" type="subTitle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7" name="Google Shape;167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9" name="Google Shape;1689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0" name="Google Shape;1710;p9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4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9" name="Google Shape;171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0" name="Google Shape;172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1" name="Google Shape;1721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9" name="Google Shape;1729;p9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9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9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9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3" name="Google Shape;1733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3" name="Google Shape;17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7" name="Google Shape;175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7" name="Google Shape;176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1" name="Google Shape;1781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7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7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1" name="Google Shape;179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3" name="Google Shape;1793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4" name="Google Shape;1794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5" name="Google Shape;1805;p9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8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8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8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8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8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5" name="Google Shape;1815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6" name="Google Shape;181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9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9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9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9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9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1" name="Google Shape;183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9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2" name="Google Shape;184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4" name="Google Shape;1844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0" name="Google Shape;1850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8" name="Google Shape;1858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9" name="Google Shape;186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1" name="Google Shape;1871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5" name="Google Shape;1885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01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1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09.xml"/><Relationship Id="rId5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69.xml"/><Relationship Id="rId5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8.png"/><Relationship Id="rId4" Type="http://schemas.openxmlformats.org/officeDocument/2006/relationships/image" Target="../media/image143.png"/><Relationship Id="rId5" Type="http://schemas.openxmlformats.org/officeDocument/2006/relationships/image" Target="../media/image140.png"/><Relationship Id="rId6" Type="http://schemas.openxmlformats.org/officeDocument/2006/relationships/image" Target="../media/image144.png"/><Relationship Id="rId7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21.</a:t>
            </a:r>
            <a:r>
              <a:rPr lang="en"/>
              <a:t>1</a:t>
            </a:r>
            <a:endParaRPr/>
          </a:p>
        </p:txBody>
      </p:sp>
      <p:sp>
        <p:nvSpPr>
          <p:cNvPr id="2087" name="Google Shape;2087;p1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183" name="Google Shape;2183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whatever you build to have utility.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market or real-world research that evidences your idea </a:t>
            </a:r>
            <a:br>
              <a:rPr lang="en"/>
            </a:br>
            <a:r>
              <a:rPr lang="en"/>
              <a:t>has REAL value to people. 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done research on other web/mobile applications in your domain. 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put serious time and thought into this. 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report problems you are facing along the way.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utilize some form of project management system.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AutoNum type="arabicPeriod"/>
            </a:pPr>
            <a:r>
              <a:rPr lang="en"/>
              <a:t>We expect you to dig deep into documentation and external resources to learn what you need.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2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191" name="Google Shape;2191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Requirements </a:t>
            </a:r>
            <a:endParaRPr/>
          </a:p>
        </p:txBody>
      </p:sp>
      <p:sp>
        <p:nvSpPr>
          <p:cNvPr id="2197" name="Google Shape;2197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2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</a:t>
            </a:r>
            <a:r>
              <a:rPr lang="en">
                <a:highlight>
                  <a:srgbClr val="FFFF00"/>
                </a:highlight>
              </a:rPr>
              <a:t>ReactJS</a:t>
            </a:r>
            <a:r>
              <a:rPr lang="en"/>
              <a:t> in some way (even if minimal)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a </a:t>
            </a:r>
            <a:r>
              <a:rPr lang="en">
                <a:highlight>
                  <a:srgbClr val="FFFF00"/>
                </a:highlight>
              </a:rPr>
              <a:t>Node and Express Web Server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backed by a </a:t>
            </a:r>
            <a:r>
              <a:rPr lang="en">
                <a:highlight>
                  <a:srgbClr val="FFFF00"/>
                </a:highlight>
              </a:rPr>
              <a:t>MySQL or MongoDB Database with a Sequelize or Mongoose ORM  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both GET and POST routes</a:t>
            </a:r>
            <a:r>
              <a:rPr lang="en"/>
              <a:t> for retrieving and adding new data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</a:t>
            </a:r>
            <a:r>
              <a:rPr lang="en">
                <a:highlight>
                  <a:srgbClr val="FFFF00"/>
                </a:highlight>
              </a:rPr>
              <a:t>deployed using Heroku (with Data)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utilize at least </a:t>
            </a:r>
            <a:r>
              <a:rPr lang="en">
                <a:highlight>
                  <a:srgbClr val="FFFF00"/>
                </a:highlight>
              </a:rPr>
              <a:t>two libraries, packages, or technologies</a:t>
            </a:r>
            <a:r>
              <a:rPr lang="en"/>
              <a:t> that we haven’t discussed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allow for or </a:t>
            </a:r>
            <a:r>
              <a:rPr lang="en">
                <a:highlight>
                  <a:srgbClr val="FFFF00"/>
                </a:highlight>
              </a:rPr>
              <a:t>involve the authentication of users</a:t>
            </a:r>
            <a:r>
              <a:rPr lang="en"/>
              <a:t> in some way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a p</a:t>
            </a:r>
            <a:r>
              <a:rPr lang="en">
                <a:highlight>
                  <a:srgbClr val="FFFF00"/>
                </a:highlight>
              </a:rPr>
              <a:t>olished frontend/UI 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folder structure that meets MVC Paradigm</a:t>
            </a:r>
            <a:endParaRPr>
              <a:highlight>
                <a:srgbClr val="FFFF00"/>
              </a:highlight>
            </a:endParaRPr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meet </a:t>
            </a:r>
            <a:r>
              <a:rPr lang="en">
                <a:highlight>
                  <a:srgbClr val="FFFF00"/>
                </a:highlight>
              </a:rPr>
              <a:t>good quality coding standards</a:t>
            </a:r>
            <a:r>
              <a:rPr lang="en"/>
              <a:t> (indentation, scoping, naming)</a:t>
            </a:r>
            <a:endParaRPr/>
          </a:p>
          <a:p>
            <a:pPr indent="-180340" lvl="0" marL="3200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not expose </a:t>
            </a:r>
            <a:r>
              <a:rPr lang="en">
                <a:highlight>
                  <a:srgbClr val="FFFF00"/>
                </a:highlight>
              </a:rPr>
              <a:t>sensitive API key</a:t>
            </a:r>
            <a:r>
              <a:rPr lang="en"/>
              <a:t> information on the server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05" name="Google Shape;2205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11" name="Google Shape;2211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Instead of homework, you will be required to submit four Project Deliverables.</a:t>
            </a:r>
            <a:endParaRPr/>
          </a:p>
        </p:txBody>
      </p:sp>
      <p:sp>
        <p:nvSpPr>
          <p:cNvPr id="2213" name="Google Shape;2213;p1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Plan, Design, and Research</a:t>
            </a:r>
            <a:endParaRPr sz="1800"/>
          </a:p>
        </p:txBody>
      </p:sp>
      <p:sp>
        <p:nvSpPr>
          <p:cNvPr id="2214" name="Google Shape;2214;p1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Ready MVP (Working App!), Mini-Presentation</a:t>
            </a:r>
            <a:endParaRPr sz="1800"/>
          </a:p>
        </p:txBody>
      </p:sp>
      <p:sp>
        <p:nvSpPr>
          <p:cNvPr id="2215" name="Google Shape;2215;p1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Polish, Functionality Push, Final Plan </a:t>
            </a:r>
            <a:endParaRPr sz="1800"/>
          </a:p>
        </p:txBody>
      </p:sp>
      <p:sp>
        <p:nvSpPr>
          <p:cNvPr id="2216" name="Google Shape;2216;p1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Time!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1"/>
          <p:cNvSpPr txBox="1"/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br>
              <a:rPr lang="en"/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8" name="Google Shape;2228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plan, you will include:</a:t>
            </a:r>
            <a:endParaRPr/>
          </a:p>
        </p:txBody>
      </p:sp>
      <p:sp>
        <p:nvSpPr>
          <p:cNvPr id="2230" name="Google Shape;2230;p1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the intended application and WHY you feel it’s valuable.</a:t>
            </a:r>
            <a:endParaRPr/>
          </a:p>
        </p:txBody>
      </p:sp>
      <p:sp>
        <p:nvSpPr>
          <p:cNvPr id="2231" name="Google Shape;2231;p1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DETAILED screen-by-screen design layouts with annotations describing all </a:t>
            </a:r>
            <a:br>
              <a:rPr lang="en"/>
            </a:br>
            <a:r>
              <a:rPr lang="en"/>
              <a:t>UI/UX components and all data relevant to the screen.</a:t>
            </a:r>
            <a:endParaRPr/>
          </a:p>
        </p:txBody>
      </p:sp>
      <p:sp>
        <p:nvSpPr>
          <p:cNvPr id="2232" name="Google Shape;2232;p1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roles by group member.</a:t>
            </a:r>
            <a:endParaRPr/>
          </a:p>
        </p:txBody>
      </p:sp>
      <p:sp>
        <p:nvSpPr>
          <p:cNvPr id="2233" name="Google Shape;2233;p1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schedule for completion of various tasks. </a:t>
            </a:r>
            <a:endParaRPr/>
          </a:p>
        </p:txBody>
      </p:sp>
      <p:sp>
        <p:nvSpPr>
          <p:cNvPr id="2234" name="Google Shape;2234;p1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screenshot of your Project Management Board that shows breakdown of tasks, </a:t>
            </a:r>
            <a:br>
              <a:rPr lang="en"/>
            </a:br>
            <a:r>
              <a:rPr lang="en"/>
              <a:t>assigned to group members with a schedule.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UI/UX Flow</a:t>
            </a:r>
            <a:endParaRPr/>
          </a:p>
        </p:txBody>
      </p:sp>
      <p:sp>
        <p:nvSpPr>
          <p:cNvPr id="2240" name="Google Shape;224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Map</a:t>
            </a:r>
            <a:endParaRPr/>
          </a:p>
        </p:txBody>
      </p:sp>
      <p:sp>
        <p:nvSpPr>
          <p:cNvPr id="2241" name="Google Shape;2241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2" name="Google Shape;22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150" y="1090875"/>
            <a:ext cx="2555374" cy="35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33"/>
          <p:cNvSpPr txBox="1"/>
          <p:nvPr>
            <p:ph idx="3" type="body"/>
          </p:nvPr>
        </p:nvSpPr>
        <p:spPr>
          <a:xfrm>
            <a:off x="175" y="1284250"/>
            <a:ext cx="44853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This is intended to show you the order in which users would see screens. The three branches correlate with the three button options from the main menu.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4"/>
          <p:cNvSpPr/>
          <p:nvPr/>
        </p:nvSpPr>
        <p:spPr>
          <a:xfrm>
            <a:off x="346400" y="3117675"/>
            <a:ext cx="5437500" cy="894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9" name="Google Shape;2249;p134"/>
          <p:cNvCxnSpPr>
            <a:stCxn id="2250" idx="2"/>
          </p:cNvCxnSpPr>
          <p:nvPr/>
        </p:nvCxnSpPr>
        <p:spPr>
          <a:xfrm>
            <a:off x="4572000" y="1716450"/>
            <a:ext cx="510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51" name="Google Shape;2251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Data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View—Clinical Trial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34"/>
          <p:cNvSpPr/>
          <p:nvPr/>
        </p:nvSpPr>
        <p:spPr>
          <a:xfrm>
            <a:off x="3466350" y="1246650"/>
            <a:ext cx="2211300" cy="4698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(Username, Password)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4" name="Google Shape;2254;p134"/>
          <p:cNvSpPr/>
          <p:nvPr/>
        </p:nvSpPr>
        <p:spPr>
          <a:xfrm>
            <a:off x="986675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Add Weekly Measurement (Self-Reporting)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5" name="Google Shape;2255;p134"/>
          <p:cNvSpPr/>
          <p:nvPr/>
        </p:nvSpPr>
        <p:spPr>
          <a:xfrm>
            <a:off x="346635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Sync Weekly Measurement (Sensors)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6" name="Google Shape;2256;p134"/>
          <p:cNvSpPr/>
          <p:nvPr/>
        </p:nvSpPr>
        <p:spPr>
          <a:xfrm>
            <a:off x="609380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 Biomarker Results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134"/>
          <p:cNvSpPr/>
          <p:nvPr/>
        </p:nvSpPr>
        <p:spPr>
          <a:xfrm>
            <a:off x="103680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Weight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134"/>
          <p:cNvSpPr/>
          <p:nvPr/>
        </p:nvSpPr>
        <p:spPr>
          <a:xfrm>
            <a:off x="209415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Pressure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34"/>
          <p:cNvSpPr/>
          <p:nvPr/>
        </p:nvSpPr>
        <p:spPr>
          <a:xfrm>
            <a:off x="314362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Glucose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134"/>
          <p:cNvSpPr/>
          <p:nvPr/>
        </p:nvSpPr>
        <p:spPr>
          <a:xfrm>
            <a:off x="423247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Steps Walked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134"/>
          <p:cNvSpPr/>
          <p:nvPr/>
        </p:nvSpPr>
        <p:spPr>
          <a:xfrm>
            <a:off x="1063875" y="4295900"/>
            <a:ext cx="4162800" cy="469800"/>
          </a:xfrm>
          <a:prstGeom prst="rect">
            <a:avLst/>
          </a:prstGeom>
          <a:solidFill>
            <a:srgbClr val="4FA786">
              <a:alpha val="784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Deliver to Cloud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2" name="Google Shape;2262;p134"/>
          <p:cNvGrpSpPr/>
          <p:nvPr/>
        </p:nvGrpSpPr>
        <p:grpSpPr>
          <a:xfrm>
            <a:off x="1636950" y="1481550"/>
            <a:ext cx="1829400" cy="543000"/>
            <a:chOff x="1636950" y="1481550"/>
            <a:chExt cx="1829400" cy="543000"/>
          </a:xfrm>
        </p:grpSpPr>
        <p:cxnSp>
          <p:nvCxnSpPr>
            <p:cNvPr id="2263" name="Google Shape;2263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4" name="Google Shape;2264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265" name="Google Shape;2265;p134"/>
          <p:cNvGrpSpPr/>
          <p:nvPr/>
        </p:nvGrpSpPr>
        <p:grpSpPr>
          <a:xfrm flipH="1">
            <a:off x="5677650" y="1481550"/>
            <a:ext cx="1829400" cy="543000"/>
            <a:chOff x="1636950" y="1481550"/>
            <a:chExt cx="1829400" cy="543000"/>
          </a:xfrm>
        </p:grpSpPr>
        <p:cxnSp>
          <p:nvCxnSpPr>
            <p:cNvPr id="2266" name="Google Shape;2266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7" name="Google Shape;2267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2268" name="Google Shape;2268;p134"/>
          <p:cNvCxnSpPr/>
          <p:nvPr/>
        </p:nvCxnSpPr>
        <p:spPr>
          <a:xfrm flipH="1">
            <a:off x="3143625" y="2834125"/>
            <a:ext cx="3300" cy="26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9" name="Google Shape;2269;p134"/>
          <p:cNvCxnSpPr/>
          <p:nvPr/>
        </p:nvCxnSpPr>
        <p:spPr>
          <a:xfrm>
            <a:off x="4574550" y="2576350"/>
            <a:ext cx="0" cy="25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0" name="Google Shape;2270;p134"/>
          <p:cNvCxnSpPr/>
          <p:nvPr/>
        </p:nvCxnSpPr>
        <p:spPr>
          <a:xfrm>
            <a:off x="1630925" y="2576350"/>
            <a:ext cx="0" cy="25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1" name="Google Shape;2271;p134"/>
          <p:cNvCxnSpPr/>
          <p:nvPr/>
        </p:nvCxnSpPr>
        <p:spPr>
          <a:xfrm rot="10800000">
            <a:off x="1621125" y="2833750"/>
            <a:ext cx="295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2" name="Google Shape;2272;p134"/>
          <p:cNvCxnSpPr/>
          <p:nvPr/>
        </p:nvCxnSpPr>
        <p:spPr>
          <a:xfrm flipH="1">
            <a:off x="3143625" y="4012563"/>
            <a:ext cx="3300" cy="26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73" name="Google Shape;2273;p134"/>
          <p:cNvSpPr txBox="1"/>
          <p:nvPr/>
        </p:nvSpPr>
        <p:spPr>
          <a:xfrm>
            <a:off x="283500" y="3243725"/>
            <a:ext cx="753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User Health Data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3" name="Google Shape;209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are almost there...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5" name="Google Shape;2095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279" name="Google Shape;2279;p1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2" name="Google Shape;2102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03" name="Google Shape;2103;p118"/>
          <p:cNvGraphicFramePr/>
          <p:nvPr/>
        </p:nvGraphicFramePr>
        <p:xfrm>
          <a:off x="414000" y="75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{DBF46C47-B002-4997-A869-7F367C161A09}</a:tableStyleId>
              </a:tblPr>
              <a:tblGrid>
                <a:gridCol w="2781600"/>
                <a:gridCol w="2781600"/>
                <a:gridCol w="2781600"/>
              </a:tblGrid>
              <a:tr h="131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Browser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HTML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CSS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JavaScript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jQuery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Bootstrap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 Tools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Heroku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GitHub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Side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Templating Engines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Sessions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Writing tests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Express.js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Creating 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MVC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User Authentication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ORM (Sequelize)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131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API Interaction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JSON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AJAX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Real Time Cloud Database via Firebase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MySQL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MongoDB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 vMerge="1"/>
              </a:tr>
              <a:tr h="954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Cutting Edge Development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CS Fundamentals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Algorithms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16764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Data Structures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Goals Re-examined</a:t>
            </a:r>
            <a:endParaRPr/>
          </a:p>
        </p:txBody>
      </p:sp>
      <p:sp>
        <p:nvSpPr>
          <p:cNvPr id="2110" name="Google Shape;2110;p1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why do you want a new career?</a:t>
            </a:r>
            <a:endParaRPr/>
          </a:p>
        </p:txBody>
      </p:sp>
      <p:sp>
        <p:nvSpPr>
          <p:cNvPr id="2111" name="Google Shape;2111;p11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b="1" lang="en"/>
              <a:t>challenge yourself</a:t>
            </a:r>
            <a:endParaRPr b="1"/>
          </a:p>
        </p:txBody>
      </p:sp>
      <p:sp>
        <p:nvSpPr>
          <p:cNvPr id="2112" name="Google Shape;2112;p11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 </a:t>
            </a:r>
            <a:r>
              <a:rPr b="1" lang="en"/>
              <a:t>role model</a:t>
            </a:r>
            <a:r>
              <a:rPr lang="en"/>
              <a:t> to kids</a:t>
            </a:r>
            <a:endParaRPr/>
          </a:p>
        </p:txBody>
      </p:sp>
      <p:sp>
        <p:nvSpPr>
          <p:cNvPr id="2113" name="Google Shape;2113;p11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attain </a:t>
            </a:r>
            <a:r>
              <a:rPr b="1" lang="en"/>
              <a:t>financial stability</a:t>
            </a:r>
            <a:endParaRPr b="1"/>
          </a:p>
        </p:txBody>
      </p:sp>
      <p:sp>
        <p:nvSpPr>
          <p:cNvPr id="2114" name="Google Shape;2114;p11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</a:t>
            </a:r>
            <a:r>
              <a:rPr b="1" lang="en"/>
              <a:t>financial freedom</a:t>
            </a:r>
            <a:endParaRPr b="1"/>
          </a:p>
        </p:txBody>
      </p:sp>
      <p:sp>
        <p:nvSpPr>
          <p:cNvPr id="2115" name="Google Shape;2115;p11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able to </a:t>
            </a:r>
            <a:r>
              <a:rPr b="1" lang="en"/>
              <a:t>create</a:t>
            </a:r>
            <a:endParaRPr b="1"/>
          </a:p>
        </p:txBody>
      </p:sp>
      <p:sp>
        <p:nvSpPr>
          <p:cNvPr id="2116" name="Google Shape;2116;p11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follow a </a:t>
            </a:r>
            <a:r>
              <a:rPr b="1" lang="en"/>
              <a:t>fascination</a:t>
            </a:r>
            <a:endParaRPr b="1"/>
          </a:p>
        </p:txBody>
      </p:sp>
      <p:sp>
        <p:nvSpPr>
          <p:cNvPr id="2117" name="Google Shape;2117;p11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pursue a </a:t>
            </a:r>
            <a:r>
              <a:rPr b="1" lang="en"/>
              <a:t>dream</a:t>
            </a:r>
            <a:endParaRPr b="1"/>
          </a:p>
        </p:txBody>
      </p:sp>
      <p:sp>
        <p:nvSpPr>
          <p:cNvPr id="2118" name="Google Shape;2118;p11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escape a </a:t>
            </a:r>
            <a:r>
              <a:rPr b="1" lang="en"/>
              <a:t>dead-end job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</a:t>
            </a:r>
            <a:endParaRPr/>
          </a:p>
        </p:txBody>
      </p:sp>
      <p:sp>
        <p:nvSpPr>
          <p:cNvPr id="2124" name="Google Shape;2124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Remaining Topics: Computer Science Algorithms, Javascript Design Patterns</a:t>
            </a:r>
            <a:endParaRPr sz="1500"/>
          </a:p>
        </p:txBody>
      </p:sp>
      <p:sp>
        <p:nvSpPr>
          <p:cNvPr id="2126" name="Google Shape;2126;p1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Final Projects</a:t>
            </a:r>
            <a:endParaRPr sz="1500"/>
          </a:p>
        </p:txBody>
      </p:sp>
      <p:sp>
        <p:nvSpPr>
          <p:cNvPr id="2127" name="Google Shape;2127;p1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Lightning Talks</a:t>
            </a:r>
            <a:endParaRPr sz="1500"/>
          </a:p>
        </p:txBody>
      </p:sp>
      <p:sp>
        <p:nvSpPr>
          <p:cNvPr id="2128" name="Google Shape;2128;p1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Job Workshops</a:t>
            </a:r>
            <a:endParaRPr sz="1500"/>
          </a:p>
        </p:txBody>
      </p:sp>
      <p:sp>
        <p:nvSpPr>
          <p:cNvPr id="2129" name="Google Shape;2129;p1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Demo Day!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Stop Learning! </a:t>
            </a:r>
            <a:endParaRPr/>
          </a:p>
        </p:txBody>
      </p:sp>
      <p:sp>
        <p:nvSpPr>
          <p:cNvPr id="2135" name="Google Shape;2135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12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to hireability and relevance is to constantly be learning.</a:t>
            </a:r>
            <a:endParaRPr/>
          </a:p>
        </p:txBody>
      </p:sp>
      <p:sp>
        <p:nvSpPr>
          <p:cNvPr id="2137" name="Google Shape;2137;p12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 is always changing and there is never a point where you can call it quits.</a:t>
            </a:r>
            <a:endParaRPr/>
          </a:p>
        </p:txBody>
      </p:sp>
      <p:sp>
        <p:nvSpPr>
          <p:cNvPr id="2138" name="Google Shape;2138;p12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with it! It’s a craft that you continue to hone with time.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</a:t>
            </a:r>
            <a:endParaRPr/>
          </a:p>
        </p:txBody>
      </p:sp>
      <p:sp>
        <p:nvSpPr>
          <p:cNvPr id="2144" name="Google Shape;2144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2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0" name="Google Shape;2150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6" name="Google Shape;2156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4"/>
          <p:cNvSpPr/>
          <p:nvPr/>
        </p:nvSpPr>
        <p:spPr>
          <a:xfrm>
            <a:off x="1362456" y="1147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24"/>
          <p:cNvSpPr txBox="1"/>
          <p:nvPr>
            <p:ph idx="1" type="subTitle"/>
          </p:nvPr>
        </p:nvSpPr>
        <p:spPr>
          <a:xfrm>
            <a:off x="25" y="1167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plenty of time to work on this.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24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24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24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24"/>
          <p:cNvSpPr txBox="1"/>
          <p:nvPr>
            <p:ph idx="2" type="subTitle"/>
          </p:nvPr>
        </p:nvSpPr>
        <p:spPr>
          <a:xfrm>
            <a:off x="-1217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ALL the skills you need.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4"/>
          <p:cNvSpPr txBox="1"/>
          <p:nvPr>
            <p:ph idx="3" type="subTitle"/>
          </p:nvPr>
        </p:nvSpPr>
        <p:spPr>
          <a:xfrm>
            <a:off x="10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 team of skilled developers.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24"/>
          <p:cNvSpPr txBox="1"/>
          <p:nvPr>
            <p:ph idx="4" type="subTitle"/>
          </p:nvPr>
        </p:nvSpPr>
        <p:spPr>
          <a:xfrm>
            <a:off x="-12300" y="3233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experts willing to help.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24"/>
          <p:cNvSpPr/>
          <p:nvPr/>
        </p:nvSpPr>
        <p:spPr>
          <a:xfrm>
            <a:off x="1364850" y="39259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24"/>
          <p:cNvSpPr txBox="1"/>
          <p:nvPr>
            <p:ph idx="5" type="subTitle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excuses. Time to prove yourself.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7" name="Google Shape;2167;p12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61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2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857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2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5488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2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32403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4"/>
          <p:cNvPicPr preferRelativeResize="0"/>
          <p:nvPr/>
        </p:nvPicPr>
        <p:blipFill rotWithShape="1">
          <a:blip r:embed="rId7">
            <a:alphaModFix/>
          </a:blip>
          <a:srcRect b="238" l="0" r="0" t="228"/>
          <a:stretch/>
        </p:blipFill>
        <p:spPr>
          <a:xfrm>
            <a:off x="429768" y="3925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